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907" r:id="rId2"/>
    <p:sldId id="878" r:id="rId3"/>
    <p:sldId id="863" r:id="rId4"/>
    <p:sldId id="864" r:id="rId5"/>
    <p:sldId id="865" r:id="rId6"/>
    <p:sldId id="866" r:id="rId7"/>
    <p:sldId id="867" r:id="rId8"/>
    <p:sldId id="868" r:id="rId9"/>
    <p:sldId id="869" r:id="rId10"/>
    <p:sldId id="870" r:id="rId11"/>
    <p:sldId id="908" r:id="rId12"/>
    <p:sldId id="860" r:id="rId13"/>
    <p:sldId id="872" r:id="rId14"/>
    <p:sldId id="882" r:id="rId15"/>
    <p:sldId id="893" r:id="rId16"/>
    <p:sldId id="275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Villareal" initials="CV" lastIdx="2" clrIdx="0">
    <p:extLst>
      <p:ext uri="{19B8F6BF-5375-455C-9EA6-DF929625EA0E}">
        <p15:presenceInfo xmlns:p15="http://schemas.microsoft.com/office/powerpoint/2012/main" userId="Cristina Villare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18579-C672-46D8-9644-B2EF1675559F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DD61-B3DA-4CD1-B701-7B97896F67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686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CL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Con estos lineamientos en vista, se definió inicialmente el trabajo en el eje temático, con las especificaciones que se indican a continuación.</a:t>
            </a:r>
            <a:endParaRPr lang="es-C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87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6BEB3AE-8E34-4534-922B-E380FB565A43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3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En un análisis en el que se excluyeron los roles que potencialmente pueden ser realizados por otros profesionales (diseñador instruccional, investigador y evaluador del curso), </a:t>
            </a:r>
            <a:r>
              <a:rPr lang="es-CL" sz="1800" dirty="0">
                <a:effectLst/>
                <a:highlight>
                  <a:srgbClr val="FFFF0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se destacaron 3 facetas de la docencia en línea que son especialmente relevante: la presencia, la facilitación y el apoyo a los estudiantes.</a:t>
            </a:r>
            <a:r>
              <a:rPr lang="es-CL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 Cada una de estas facetas o “meta roles” fueron asociados a competencias relevantes, dando lugar a un modelo de 17 competencias que se describen a continuación. </a:t>
            </a:r>
            <a:endParaRPr lang="es-C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878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415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drive compartido fue creado e informado a las Escuelas por mail de 22.11.2022. Además, la Secretaría General RIAEJ volvió a enviarlo 2l 24.01 del presente año. Lamentablemente, no se registraron aportaciones en el drive y sólo la Escuela Judicial Argentina nos envió la presentación del curso de formación de formadores para tenerlo a la vista.</a:t>
            </a:r>
            <a:endParaRPr lang="es-C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176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40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6BEB3AE-8E34-4534-922B-E380FB565A43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0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6BEB3AE-8E34-4534-922B-E380FB565A43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5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6BEB3AE-8E34-4534-922B-E380FB565A43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4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6BEB3AE-8E34-4534-922B-E380FB565A43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6BEB3AE-8E34-4534-922B-E380FB565A43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1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6BEB3AE-8E34-4534-922B-E380FB565A43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7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Kirkpatrick: </a:t>
            </a:r>
            <a:r>
              <a:rPr lang="en-US" sz="1200" dirty="0" err="1">
                <a:solidFill>
                  <a:prstClr val="black"/>
                </a:solidFill>
              </a:rPr>
              <a:t>reacción</a:t>
            </a:r>
            <a:r>
              <a:rPr lang="en-US" sz="1200" dirty="0">
                <a:solidFill>
                  <a:prstClr val="black"/>
                </a:solidFill>
              </a:rPr>
              <a:t> – </a:t>
            </a:r>
            <a:r>
              <a:rPr lang="en-US" sz="1200" dirty="0" err="1">
                <a:solidFill>
                  <a:prstClr val="black"/>
                </a:solidFill>
              </a:rPr>
              <a:t>aprendizaje</a:t>
            </a:r>
            <a:r>
              <a:rPr lang="en-US" sz="1200" dirty="0">
                <a:solidFill>
                  <a:prstClr val="black"/>
                </a:solidFill>
              </a:rPr>
              <a:t> – </a:t>
            </a:r>
            <a:r>
              <a:rPr lang="en-US" sz="1200" dirty="0" err="1">
                <a:solidFill>
                  <a:prstClr val="black"/>
                </a:solidFill>
              </a:rPr>
              <a:t>comportamiento</a:t>
            </a:r>
            <a:r>
              <a:rPr lang="en-US" sz="1200" dirty="0">
                <a:solidFill>
                  <a:prstClr val="black"/>
                </a:solidFill>
              </a:rPr>
              <a:t> - </a:t>
            </a:r>
            <a:r>
              <a:rPr lang="en-US" sz="1200" dirty="0" err="1">
                <a:solidFill>
                  <a:prstClr val="black"/>
                </a:solidFill>
              </a:rPr>
              <a:t>resultados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6BEB3AE-8E34-4534-922B-E380FB565A43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1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6BEB3AE-8E34-4534-922B-E380FB565A43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5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47A41-27CF-FEE7-1BC3-7B07882BA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75943A-02FC-82F9-C8B0-D3C3AABBA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55496-6FB9-3E07-E18D-59127C6A7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5ECA-5A85-44E0-A465-3D91D75DAB7E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ED93EF-056E-CCBD-A8C0-D9CBD694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834C90-7A39-A42F-85E1-7CD3D090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29E2-4248-470A-BC9A-90F096CACC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77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9C050-0CD4-5880-3D3D-A822E66F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86BD79-D0BE-AFE3-268D-35800456A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62183-1F80-29A6-C3C3-A33D515E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5ECA-5A85-44E0-A465-3D91D75DAB7E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333A01-7C64-038F-81CA-375CBB0F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707E-3916-C121-4A20-15DD693F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29E2-4248-470A-BC9A-90F096CACC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588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9C58B-122F-B4B1-7165-564507038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333693-C195-D502-EEC4-715F4E4AE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C22FF5-CD0B-ED53-63B7-FD1ACB36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5ECA-5A85-44E0-A465-3D91D75DAB7E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90320E-31C1-907B-78DC-4E7D8A18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44D7F-1715-E6F8-DEBB-0B4DEC42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29E2-4248-470A-BC9A-90F096CACC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769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791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2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A834C-1EDF-C80A-7B16-C64738D6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780CC-E932-BA6B-9EA3-7B02832D0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FBA1F2-599D-4F41-7F02-8A145744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5ECA-5A85-44E0-A465-3D91D75DAB7E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FB4BAF-7378-447F-B51A-F97852AF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4C7FCB-2DBB-2CD1-7E0C-636A1D7B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29E2-4248-470A-BC9A-90F096CACC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85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666A5-9286-C789-9E34-08A3BE21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522F4B-9960-82AD-B5DD-85A7F09CD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EAA2D5-7FDE-13FB-775C-3FC3D508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5ECA-5A85-44E0-A465-3D91D75DAB7E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D77B1-0F1C-4DCF-F1F8-3E561CE9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00822D-8AFB-81EF-6466-5B93483F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29E2-4248-470A-BC9A-90F096CACC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880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D3C49-BF7A-6768-A6AE-B04BED7D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6CD5C6-5E16-7954-8BB1-A9AFB7C80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B5D576-1C66-8A64-4F19-C9F3C2656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8309A7-A394-AE51-A89F-0F47C913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5ECA-5A85-44E0-A465-3D91D75DAB7E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9B829C-F59A-B456-4292-50CCB4B1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C136FA-6876-5640-C58F-771A9438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29E2-4248-470A-BC9A-90F096CACC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59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76D45-1386-FF47-9BCB-707858F7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DB3D4B-DB70-524B-371B-F97FADEEF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F6BC43-71A2-CF9C-A05C-6D589685D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6DE611-96D1-84A1-BB2D-5995AD526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6BC763-AF08-BF24-37A4-54674CF64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51F547-A6E9-D60B-C3F3-F947CAA2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5ECA-5A85-44E0-A465-3D91D75DAB7E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AD81A3-3921-92C3-3F01-B78F01A9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F0F25F-F6CA-F77B-A75A-8B7729D9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29E2-4248-470A-BC9A-90F096CACC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7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90137-32AE-794C-B7ED-F2B69164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225188-8787-911E-B99A-425FD003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5ECA-5A85-44E0-A465-3D91D75DAB7E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874BD9-9A85-41BB-C037-7EF84085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AA4F21-53AC-414C-768D-5C345505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29E2-4248-470A-BC9A-90F096CACC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9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2687E7-7F05-1E26-A376-306C8607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5ECA-5A85-44E0-A465-3D91D75DAB7E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BB516F-39E8-6B28-C896-E351360A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25DC13-5DBA-A3A1-E56D-7683C41A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29E2-4248-470A-BC9A-90F096CACC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657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5FC57-C300-3184-E704-AB1540DB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266270-718B-589F-4CF2-BE2C77FD9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D99E77-F5E3-4045-1664-918E92086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3A4B9D-EF8C-6225-37C3-63774C45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5ECA-5A85-44E0-A465-3D91D75DAB7E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CD9CE1-F0E0-F73E-5D0B-FA628CCF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F2D5CC-E31E-8AB9-F4C8-D709BD4F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29E2-4248-470A-BC9A-90F096CACC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595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9392E-C2C1-1845-F510-07BBE608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17D67E-DE8A-2164-ED2E-11EF5BCF7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E04B2B-AB8A-625A-4FD8-86560EE15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BC63FD-29F1-7A7D-34B9-585C81D7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5ECA-5A85-44E0-A465-3D91D75DAB7E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9B1002-B003-6AF8-AB33-43A10103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38F48B-2ECB-1D1E-0514-0EC4CC27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29E2-4248-470A-BC9A-90F096CACC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14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D4C753-D367-CB71-C854-A542BB16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949E65-F60F-3C81-53BD-76D07A69A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6A2B9E-2648-A084-2E43-CA3E4DB22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25ECA-5A85-44E0-A465-3D91D75DAB7E}" type="datetimeFigureOut">
              <a:rPr lang="es-CL" smtClean="0"/>
              <a:t>08-11-2023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604F14-30B2-378D-6421-51890217A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74D1C7-D4B4-16A2-AFEE-AF00EF589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29E2-4248-470A-BC9A-90F096CACC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77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hyperlink" Target="https://drive.google.com/drive/folders/1V_IQo8KHUmKSpHK8yg5Ld5o5RgSxEfz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nio.com/es/objetos/dispositivos-electronicos/componentes-computadora/ordenador-portatil-ordenador-teclado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8B1DC0-76EA-E36C-BF9A-0EE83630E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94944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722FCB1-4DC9-EA12-1098-8C93D1C3C1EE}"/>
              </a:ext>
            </a:extLst>
          </p:cNvPr>
          <p:cNvSpPr/>
          <p:nvPr/>
        </p:nvSpPr>
        <p:spPr>
          <a:xfrm>
            <a:off x="6949440" y="0"/>
            <a:ext cx="5242560" cy="6858000"/>
          </a:xfrm>
          <a:prstGeom prst="rect">
            <a:avLst/>
          </a:prstGeom>
          <a:solidFill>
            <a:srgbClr val="083B5D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D1CD044-4B25-DD98-4E93-EA449F426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054" y="245960"/>
            <a:ext cx="1948723" cy="85955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9CD137E-82BE-D936-6D97-BC3C750A951F}"/>
              </a:ext>
            </a:extLst>
          </p:cNvPr>
          <p:cNvSpPr txBox="1"/>
          <p:nvPr/>
        </p:nvSpPr>
        <p:spPr>
          <a:xfrm>
            <a:off x="7266464" y="1351477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Eje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Paradigma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Curricular y </a:t>
            </a:r>
            <a:b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Formación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Formadores</a:t>
            </a:r>
            <a:b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Proyecto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Competencias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críticas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docentes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virtuales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/ 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Maletín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herramientas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apoyo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a la 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docencia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virtual</a:t>
            </a:r>
            <a:endParaRPr lang="es-CL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E128A5-574B-E333-9E76-9C2B7EEAE554}"/>
              </a:ext>
            </a:extLst>
          </p:cNvPr>
          <p:cNvSpPr txBox="1"/>
          <p:nvPr/>
        </p:nvSpPr>
        <p:spPr>
          <a:xfrm>
            <a:off x="8665698" y="6426982"/>
            <a:ext cx="352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Times" pitchFamily="2" charset="0"/>
              </a:rPr>
              <a:t>L</a:t>
            </a:r>
            <a:r>
              <a:rPr lang="es-CL" dirty="0">
                <a:solidFill>
                  <a:schemeClr val="bg1"/>
                </a:solidFill>
                <a:latin typeface="Times" pitchFamily="2" charset="0"/>
              </a:rPr>
              <a:t>eón, </a:t>
            </a:r>
            <a:r>
              <a:rPr lang="es-CL" dirty="0">
                <a:solidFill>
                  <a:schemeClr val="bg1"/>
                </a:solidFill>
                <a:latin typeface="Georgia" panose="02040502050405020303" pitchFamily="18" charset="0"/>
              </a:rPr>
              <a:t>noviembre</a:t>
            </a:r>
            <a:r>
              <a:rPr lang="es-CL" dirty="0">
                <a:solidFill>
                  <a:schemeClr val="bg1"/>
                </a:solidFill>
                <a:latin typeface="Times" pitchFamily="2" charset="0"/>
              </a:rPr>
              <a:t> de 2023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ECE90B-A384-212B-0784-34AE2FD962D9}"/>
              </a:ext>
            </a:extLst>
          </p:cNvPr>
          <p:cNvSpPr/>
          <p:nvPr/>
        </p:nvSpPr>
        <p:spPr>
          <a:xfrm>
            <a:off x="5428343" y="5885361"/>
            <a:ext cx="6763657" cy="116114"/>
          </a:xfrm>
          <a:prstGeom prst="rect">
            <a:avLst/>
          </a:prstGeom>
          <a:solidFill>
            <a:srgbClr val="EA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564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07368" y="188640"/>
            <a:ext cx="9578280" cy="132556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Evaluación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del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aprendizaje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en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línea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b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elementos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específicos</a:t>
            </a:r>
            <a:endParaRPr lang="en-US" sz="32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8613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0C83A29-C486-4C25-B59D-734B154F53B4}"/>
              </a:ext>
            </a:extLst>
          </p:cNvPr>
          <p:cNvSpPr txBox="1"/>
          <p:nvPr/>
        </p:nvSpPr>
        <p:spPr>
          <a:xfrm>
            <a:off x="1487488" y="1535636"/>
            <a:ext cx="9578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Costa Rica:</a:t>
            </a:r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uso de actividades </a:t>
            </a:r>
            <a:r>
              <a:rPr lang="es-CL" dirty="0" err="1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autoformativas</a:t>
            </a:r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dentro de la plataforma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FE1267-BE0C-4C46-AD31-2F432AB8DD2D}"/>
              </a:ext>
            </a:extLst>
          </p:cNvPr>
          <p:cNvSpPr txBox="1"/>
          <p:nvPr/>
        </p:nvSpPr>
        <p:spPr>
          <a:xfrm>
            <a:off x="1487488" y="2204864"/>
            <a:ext cx="8498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Colombia:</a:t>
            </a:r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uso de instrumentos de retroalimentación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ABC6C7-C670-43CE-BC59-5E08843C0DEE}"/>
              </a:ext>
            </a:extLst>
          </p:cNvPr>
          <p:cNvSpPr txBox="1"/>
          <p:nvPr/>
        </p:nvSpPr>
        <p:spPr>
          <a:xfrm>
            <a:off x="1487488" y="2874092"/>
            <a:ext cx="100811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Brasil:</a:t>
            </a:r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interesante hilo conductor desde el diseño a la evaluación, pasando por la ejecución, definido por el logro de competencias que, al evaluar, los docentes deben medir:</a:t>
            </a:r>
          </a:p>
          <a:p>
            <a:b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* capacidades adquiridas en cuanto pleno alcance de los objetivos</a:t>
            </a:r>
          </a:p>
          <a:p>
            <a:b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* análisis de logro durante el proceso</a:t>
            </a:r>
          </a:p>
          <a:p>
            <a:b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* observación de capacidades no adquiridas (el tutor debe proponer orientaciones que promuevan el logro)</a:t>
            </a: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10" name="Gráfico 9" descr="Bombilla y lápiz">
            <a:extLst>
              <a:ext uri="{FF2B5EF4-FFF2-40B4-BE49-F238E27FC236}">
                <a16:creationId xmlns:a16="http://schemas.microsoft.com/office/drawing/2014/main" id="{538A2AC7-5CE9-4148-A3BD-199C86678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761" y="1456785"/>
            <a:ext cx="545010" cy="545010"/>
          </a:xfrm>
          <a:prstGeom prst="rect">
            <a:avLst/>
          </a:prstGeom>
        </p:spPr>
      </p:pic>
      <p:pic>
        <p:nvPicPr>
          <p:cNvPr id="19" name="Gráfico 18" descr="Sala de juntas">
            <a:extLst>
              <a:ext uri="{FF2B5EF4-FFF2-40B4-BE49-F238E27FC236}">
                <a16:creationId xmlns:a16="http://schemas.microsoft.com/office/drawing/2014/main" id="{F3F811DA-C5A8-457D-B9B4-2CBA4BC7E2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2290" y="2171125"/>
            <a:ext cx="545010" cy="545010"/>
          </a:xfrm>
          <a:prstGeom prst="rect">
            <a:avLst/>
          </a:prstGeom>
        </p:spPr>
      </p:pic>
      <p:pic>
        <p:nvPicPr>
          <p:cNvPr id="21" name="Gráfico 20" descr="Conexiones">
            <a:extLst>
              <a:ext uri="{FF2B5EF4-FFF2-40B4-BE49-F238E27FC236}">
                <a16:creationId xmlns:a16="http://schemas.microsoft.com/office/drawing/2014/main" id="{0E507F76-F418-4636-B23D-51D996CB83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760" y="3100551"/>
            <a:ext cx="688489" cy="6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441841" y="1814240"/>
            <a:ext cx="9578280" cy="232001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3200" dirty="0">
                <a:solidFill>
                  <a:srgbClr val="002060"/>
                </a:solidFill>
                <a:latin typeface="Georgia" panose="02040502050405020303" pitchFamily="18" charset="0"/>
              </a:rPr>
              <a:t>Consenso:</a:t>
            </a:r>
            <a:br>
              <a:rPr lang="es-CL" sz="3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br>
              <a:rPr lang="es-CL" sz="3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s-CL" sz="3200" dirty="0">
                <a:solidFill>
                  <a:srgbClr val="002060"/>
                </a:solidFill>
                <a:latin typeface="Georgia" panose="02040502050405020303" pitchFamily="18" charset="0"/>
              </a:rPr>
              <a:t>“lo virtual” es distinto a lo presencial y no debe transformase en un mero “repositorio” o en una “réplica” de lo presencial</a:t>
            </a:r>
            <a:endParaRPr lang="es-CL" sz="32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8613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08052-46D4-4451-BCD3-D01F8058DA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E672F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E672F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sz="half" idx="1"/>
          </p:nvPr>
        </p:nvGraphicFramePr>
        <p:xfrm>
          <a:off x="479376" y="1164798"/>
          <a:ext cx="11017224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“Meta</a:t>
                      </a:r>
                      <a:r>
                        <a:rPr lang="es-ES" sz="2400" baseline="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 roles” para en</a:t>
                      </a:r>
                      <a:r>
                        <a:rPr lang="es-ES" sz="2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señanza efectiva en línea </a:t>
                      </a:r>
                      <a:r>
                        <a:rPr lang="es-ES" sz="1400" b="1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(sin roles externos*)</a:t>
                      </a:r>
                      <a:endParaRPr lang="es-ES" sz="2400" b="1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Competencias importantes</a:t>
                      </a:r>
                      <a:r>
                        <a:rPr lang="es-ES" sz="2400" baseline="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 para respectivos roles</a:t>
                      </a:r>
                      <a:endParaRPr lang="es-ES" sz="2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Presencia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Comunicación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Modelaje en línea de comportamientos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Clima de aprendizaje cordial y seguro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Manejo de expectativas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Escucha activamente a los estudiantes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Facilitación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Facilita interacciones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Promueve la interactividad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Motiva la cooperación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Implementa estrategias instruccionales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Genera aprendizajes activos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Resuelve conflictos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Apoyo a los estudiantes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Retroalimenta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Monitorea el progreso de estudiantes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Gestiona los tiempos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Gestiona el ambiente de aprendizaje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Domina los contenidos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Sensible y atento a estudiantes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07368" y="188640"/>
            <a:ext cx="9937104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Síntesis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de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revisión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de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literatura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b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Ámbitos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y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competencias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de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docencia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en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línea</a:t>
            </a:r>
            <a:b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8613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91344" y="-27384"/>
            <a:ext cx="10297144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Aproximación</a:t>
            </a:r>
            <a:r>
              <a:rPr lang="en-US" sz="3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por</a:t>
            </a:r>
            <a:r>
              <a:rPr lang="en-US" sz="3000" dirty="0">
                <a:solidFill>
                  <a:srgbClr val="002060"/>
                </a:solidFill>
                <a:latin typeface="Georgia" panose="02040502050405020303" pitchFamily="18" charset="0"/>
              </a:rPr>
              <a:t> las </a:t>
            </a:r>
            <a:r>
              <a:rPr lang="en-US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tareas</a:t>
            </a:r>
            <a:r>
              <a:rPr lang="en-US" sz="3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críticas</a:t>
            </a:r>
            <a:r>
              <a:rPr lang="en-US" sz="3000" dirty="0">
                <a:solidFill>
                  <a:srgbClr val="002060"/>
                </a:solidFill>
                <a:latin typeface="Georgia" panose="02040502050405020303" pitchFamily="18" charset="0"/>
              </a:rPr>
              <a:t> y </a:t>
            </a:r>
            <a:r>
              <a:rPr lang="en-US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competencias</a:t>
            </a:r>
            <a:r>
              <a:rPr lang="en-US" sz="3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necesarias</a:t>
            </a:r>
            <a:endParaRPr lang="en-US" sz="3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78660"/>
            <a:ext cx="1440160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86018" y="1628800"/>
            <a:ext cx="11182590" cy="4727550"/>
          </a:xfrm>
          <a:ln>
            <a:solidFill>
              <a:srgbClr val="002060"/>
            </a:solidFill>
          </a:ln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CL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Tareas de diseño de cursos en línea </a:t>
            </a:r>
            <a:endParaRPr lang="es-E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Estructurar y organizar un curso en línea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Encontrar, seleccionar y desarrollar contenidos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Desarrollar materiales y actividades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Diseñar ejercicios y evaluaciones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Redactar </a:t>
            </a:r>
            <a:r>
              <a:rPr lang="es-CL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syllabi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Revisar y validar montaje de curso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s-CL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s-CL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s-CL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s-CL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CL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Tareas de enseñanza en línea: 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Generar mensaje y/o actividad de bienvenida (video, discusión, foro, encuesta)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Interactuar con estudiantes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Facilitar discusiones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Sintetizar discusiones en línea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Entregar retroalimentación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Estar activamente visible, presente y comprometido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s-CL" sz="2000" dirty="0">
                <a:solidFill>
                  <a:srgbClr val="002060"/>
                </a:solidFill>
                <a:latin typeface="Georgia" panose="02040502050405020303" pitchFamily="18" charset="0"/>
              </a:rPr>
              <a:t>Utilizar audios y videos para comunicar con estudiantes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9105" y="1670825"/>
            <a:ext cx="10729800" cy="403089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ES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Objetivos específicos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2060"/>
                </a:solidFill>
                <a:latin typeface="Georgia" panose="02040502050405020303" pitchFamily="18" charset="0"/>
              </a:rPr>
              <a:t>Identificación de buenas prácticas en formación de formadores virtuales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2060"/>
                </a:solidFill>
                <a:latin typeface="Georgia" panose="02040502050405020303" pitchFamily="18" charset="0"/>
              </a:rPr>
              <a:t>Catastro de herramientas formativas para desarrollar competencias relevantes identificadas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2060"/>
                </a:solidFill>
                <a:latin typeface="Georgia" panose="02040502050405020303" pitchFamily="18" charset="0"/>
              </a:rPr>
              <a:t>Diseño de recursos formativos y de apoyo a la docencia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s-ES" sz="22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Actividades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2060"/>
                </a:solidFill>
                <a:latin typeface="Georgia" panose="02040502050405020303" pitchFamily="18" charset="0"/>
              </a:rPr>
              <a:t>Recolección de prácticas y herramientas de formación de formadores y apoyo a la docencia (abril - mayo 2021)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2060"/>
                </a:solidFill>
                <a:latin typeface="Georgia" panose="02040502050405020303" pitchFamily="18" charset="0"/>
              </a:rPr>
              <a:t>Análisis de información recolectada y sistematización (junio -julio 2021)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2060"/>
                </a:solidFill>
                <a:latin typeface="Georgia" panose="02040502050405020303" pitchFamily="18" charset="0"/>
              </a:rPr>
              <a:t>Propuesta de integración de recursos e informe final (agosto – septiembre 2021)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s-ES" sz="22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80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07368" y="188640"/>
            <a:ext cx="957828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M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aletín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de herramientas de apoyo a la docencia virtual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8613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9534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5619" y="3987284"/>
            <a:ext cx="11656381" cy="1547943"/>
          </a:xfrm>
          <a:ln>
            <a:noFill/>
          </a:ln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s-ES" sz="22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s-ES" sz="22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s-ES" sz="22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https://drive.google.com/drive/folders/1V_IQo8KHUmKSpHK8yg5Ld5o5RgSxEfzS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07368" y="188640"/>
            <a:ext cx="9578280" cy="1325563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Drive compartido desde la AJ: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8613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B5A14F03-3C37-E7E8-EAC1-9ACBD2D6E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214" y="1322773"/>
            <a:ext cx="3580281" cy="20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8AD2A00-A2C2-FE4B-A69F-8C96E34AD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8" y="-114300"/>
            <a:ext cx="12192000" cy="69723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3FFC99F-5C12-AF4D-AD86-16A9B70878F0}"/>
              </a:ext>
            </a:extLst>
          </p:cNvPr>
          <p:cNvSpPr/>
          <p:nvPr/>
        </p:nvSpPr>
        <p:spPr>
          <a:xfrm>
            <a:off x="4223657" y="990600"/>
            <a:ext cx="3846286" cy="5867400"/>
          </a:xfrm>
          <a:prstGeom prst="rect">
            <a:avLst/>
          </a:prstGeom>
          <a:solidFill>
            <a:srgbClr val="083B5D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3D08344-7705-FB49-9D9B-390CE6ECE736}"/>
              </a:ext>
            </a:extLst>
          </p:cNvPr>
          <p:cNvSpPr/>
          <p:nvPr/>
        </p:nvSpPr>
        <p:spPr>
          <a:xfrm>
            <a:off x="4513943" y="3839816"/>
            <a:ext cx="3194958" cy="45719"/>
          </a:xfrm>
          <a:prstGeom prst="rect">
            <a:avLst/>
          </a:prstGeom>
          <a:solidFill>
            <a:srgbClr val="EA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008C39-6D3D-054A-8E7C-1860885E2EBE}"/>
              </a:ext>
            </a:extLst>
          </p:cNvPr>
          <p:cNvSpPr/>
          <p:nvPr/>
        </p:nvSpPr>
        <p:spPr>
          <a:xfrm>
            <a:off x="0" y="6163808"/>
            <a:ext cx="12192000" cy="694192"/>
          </a:xfrm>
          <a:prstGeom prst="rect">
            <a:avLst/>
          </a:prstGeom>
          <a:solidFill>
            <a:srgbClr val="EA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25FCA3-219A-DD41-AFBA-58B1C8E9FA44}"/>
              </a:ext>
            </a:extLst>
          </p:cNvPr>
          <p:cNvSpPr txBox="1"/>
          <p:nvPr/>
        </p:nvSpPr>
        <p:spPr>
          <a:xfrm>
            <a:off x="4581410" y="4403767"/>
            <a:ext cx="323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Gracias!!!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95DE25A-E7C0-0F47-B2FC-8D69A4BE47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886" y="1807762"/>
            <a:ext cx="3487735" cy="153839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8D24753-6EDB-7947-87A9-D3C395EBE755}"/>
              </a:ext>
            </a:extLst>
          </p:cNvPr>
          <p:cNvSpPr txBox="1"/>
          <p:nvPr/>
        </p:nvSpPr>
        <p:spPr>
          <a:xfrm>
            <a:off x="8102970" y="6326238"/>
            <a:ext cx="321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Times" pitchFamily="2" charset="0"/>
              </a:rPr>
              <a:t>www.</a:t>
            </a:r>
            <a:r>
              <a:rPr lang="es-CL" b="1" dirty="0">
                <a:solidFill>
                  <a:schemeClr val="bg1"/>
                </a:solidFill>
                <a:latin typeface="Georgia" panose="02040502050405020303" pitchFamily="18" charset="0"/>
              </a:rPr>
              <a:t>academiajudicial</a:t>
            </a:r>
            <a:r>
              <a:rPr lang="es-CL" dirty="0">
                <a:solidFill>
                  <a:schemeClr val="bg1"/>
                </a:solidFill>
                <a:latin typeface="Times" pitchFamily="2" charset="0"/>
              </a:rPr>
              <a:t>.cl</a:t>
            </a:r>
          </a:p>
        </p:txBody>
      </p:sp>
    </p:spTree>
    <p:extLst>
      <p:ext uri="{BB962C8B-B14F-4D97-AF65-F5344CB8AC3E}">
        <p14:creationId xmlns:p14="http://schemas.microsoft.com/office/powerpoint/2010/main" val="268714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372756"/>
            <a:ext cx="9865096" cy="1067644"/>
          </a:xfrm>
        </p:spPr>
        <p:txBody>
          <a:bodyPr/>
          <a:lstStyle/>
          <a:p>
            <a:r>
              <a:rPr lang="en-US" sz="8000" dirty="0" err="1">
                <a:latin typeface="Georgia" panose="02040502050405020303" pitchFamily="18" charset="0"/>
              </a:rPr>
              <a:t>Objetivo</a:t>
            </a:r>
            <a:endParaRPr lang="en-US" sz="8000" dirty="0">
              <a:latin typeface="Georgia" panose="02040502050405020303" pitchFamily="18" charset="0"/>
            </a:endParaRP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445788D9-BE58-45BE-84F0-274338071683}"/>
              </a:ext>
            </a:extLst>
          </p:cNvPr>
          <p:cNvSpPr txBox="1">
            <a:spLocks/>
          </p:cNvSpPr>
          <p:nvPr/>
        </p:nvSpPr>
        <p:spPr>
          <a:xfrm>
            <a:off x="696387" y="1327218"/>
            <a:ext cx="10515600" cy="3170099"/>
          </a:xfrm>
          <a:prstGeom prst="rect">
            <a:avLst/>
          </a:prstGeom>
        </p:spPr>
        <p:txBody>
          <a:bodyPr vert="horz" wrap="square" lIns="274320" tIns="45720" rIns="27432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" sz="4000" dirty="0">
                <a:solidFill>
                  <a:srgbClr val="002060"/>
                </a:solidFill>
              </a:rPr>
              <a:t>“Identificar las competencias críticas de los docentes (virtuales) de las Escuelas Judiciales de la RIAEJ y desarrollar un maletín de herramientas que permita desarrollarlas o perfeccionarlas”</a:t>
            </a:r>
            <a:endParaRPr lang="en-US" sz="4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Resultado de imagen de academia judicial">
            <a:extLst>
              <a:ext uri="{FF2B5EF4-FFF2-40B4-BE49-F238E27FC236}">
                <a16:creationId xmlns:a16="http://schemas.microsoft.com/office/drawing/2014/main" id="{21C1923A-A171-41DF-B0A6-650069D2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40799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07368" y="188640"/>
            <a:ext cx="9578280" cy="1656184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Catastro</a:t>
            </a:r>
            <a:r>
              <a:rPr lang="en-US" sz="4000" dirty="0">
                <a:solidFill>
                  <a:srgbClr val="002060"/>
                </a:solidFill>
                <a:latin typeface="Georgia" panose="02040502050405020303" pitchFamily="18" charset="0"/>
              </a:rPr>
              <a:t> de </a:t>
            </a:r>
            <a:r>
              <a:rPr lang="en-US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informaciones</a:t>
            </a:r>
            <a:r>
              <a:rPr lang="en-US" sz="4000" dirty="0">
                <a:solidFill>
                  <a:srgbClr val="002060"/>
                </a:solidFill>
                <a:latin typeface="Georgia" panose="02040502050405020303" pitchFamily="18" charset="0"/>
              </a:rPr>
              <a:t> y </a:t>
            </a:r>
            <a:r>
              <a:rPr lang="en-US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recursos</a:t>
            </a:r>
            <a:r>
              <a:rPr lang="en-US" sz="4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recibidos</a:t>
            </a:r>
            <a:r>
              <a:rPr lang="en-US" sz="4000" dirty="0">
                <a:solidFill>
                  <a:srgbClr val="002060"/>
                </a:solidFill>
                <a:latin typeface="Georgia" panose="02040502050405020303" pitchFamily="18" charset="0"/>
              </a:rPr>
              <a:t> de </a:t>
            </a:r>
            <a:r>
              <a:rPr lang="en-US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Escuelas</a:t>
            </a:r>
            <a:r>
              <a:rPr lang="en-US" sz="4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Judiciales</a:t>
            </a:r>
            <a:r>
              <a:rPr lang="en-US" sz="4000" dirty="0">
                <a:solidFill>
                  <a:srgbClr val="002060"/>
                </a:solidFill>
                <a:latin typeface="Georgia" panose="02040502050405020303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síntesis</a:t>
            </a:r>
            <a:r>
              <a:rPr lang="en-US" sz="4000" dirty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8613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23F206E-00DE-462B-8EC5-E5D87B915B6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2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9416" y="1963997"/>
            <a:ext cx="10225135" cy="4489339"/>
          </a:xfrm>
          <a:prstGeom prst="rect">
            <a:avLst/>
          </a:prstGeom>
          <a:effectLst>
            <a:outerShdw blurRad="50800" dir="5400000" algn="ctr" rotWithShape="0">
              <a:srgbClr val="000000">
                <a:alpha val="0"/>
              </a:srgbClr>
            </a:outerShdw>
            <a:reflection blurRad="1270000" stA="0" endPos="65000" dist="12700" dir="5400000" sy="-100000" algn="bl" rotWithShape="0"/>
            <a:softEdge rad="0"/>
          </a:effec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7D2FED76-1CEE-45A4-9470-D3B234E81D80}"/>
              </a:ext>
            </a:extLst>
          </p:cNvPr>
          <p:cNvSpPr/>
          <p:nvPr/>
        </p:nvSpPr>
        <p:spPr>
          <a:xfrm>
            <a:off x="870788" y="2102073"/>
            <a:ext cx="10409787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Georgia" panose="02040502050405020303" pitchFamily="18" charset="0"/>
              </a:rPr>
              <a:t>Queríamos indagar recursos, experiencias y perfiles docentes con foco en:</a:t>
            </a:r>
          </a:p>
          <a:p>
            <a:pPr algn="ctr"/>
            <a:endParaRPr lang="es-ES" sz="36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s-E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Georgia" panose="02040502050405020303" pitchFamily="18" charset="0"/>
              </a:rPr>
              <a:t>•	</a:t>
            </a:r>
            <a:r>
              <a:rPr lang="es-ES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Georgia" panose="02040502050405020303" pitchFamily="18" charset="0"/>
              </a:rPr>
              <a:t>programas de formación de formadores</a:t>
            </a:r>
          </a:p>
          <a:p>
            <a:r>
              <a:rPr lang="es-ES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Georgia" panose="02040502050405020303" pitchFamily="18" charset="0"/>
              </a:rPr>
              <a:t>•	recursos para virtualización</a:t>
            </a:r>
          </a:p>
          <a:p>
            <a:r>
              <a:rPr lang="es-ES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Georgia" panose="02040502050405020303" pitchFamily="18" charset="0"/>
              </a:rPr>
              <a:t>•	evaluación del aprendizaje en línea</a:t>
            </a:r>
          </a:p>
          <a:p>
            <a:pPr algn="ctr"/>
            <a:endParaRPr lang="es-ES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026F94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07368" y="188640"/>
            <a:ext cx="9578280" cy="132556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Respuestas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de 7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Escuelas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Judiciales</a:t>
            </a:r>
            <a:endParaRPr lang="en-US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8613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4061A5B-C515-42A4-8E25-C6C2AA768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792" y="1548412"/>
            <a:ext cx="5327488" cy="48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07368" y="188640"/>
            <a:ext cx="9578280" cy="132556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Formación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de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formadores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virtuales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b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elementos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comunes</a:t>
            </a:r>
            <a:endParaRPr lang="en-US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8613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C827C8-D7FA-4583-A230-AE23E49F10A1}"/>
              </a:ext>
            </a:extLst>
          </p:cNvPr>
          <p:cNvSpPr txBox="1"/>
          <p:nvPr/>
        </p:nvSpPr>
        <p:spPr>
          <a:xfrm>
            <a:off x="1415480" y="1772816"/>
            <a:ext cx="9865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026F94">
                    <a:lumMod val="50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Todas las escuelas informan disponibilidad de cursos en línea</a:t>
            </a:r>
            <a:endParaRPr lang="es-CL" sz="2800" dirty="0">
              <a:solidFill>
                <a:srgbClr val="026F94">
                  <a:lumMod val="50000"/>
                </a:srgbClr>
              </a:solidFill>
            </a:endParaRPr>
          </a:p>
        </p:txBody>
      </p:sp>
      <p:pic>
        <p:nvPicPr>
          <p:cNvPr id="4" name="Gráfico 3" descr="Internet">
            <a:extLst>
              <a:ext uri="{FF2B5EF4-FFF2-40B4-BE49-F238E27FC236}">
                <a16:creationId xmlns:a16="http://schemas.microsoft.com/office/drawing/2014/main" id="{078E0E8C-3E19-4F59-9A1E-3FA864818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392" y="1597660"/>
            <a:ext cx="698376" cy="698376"/>
          </a:xfrm>
          <a:prstGeom prst="rect">
            <a:avLst/>
          </a:prstGeom>
        </p:spPr>
      </p:pic>
      <p:pic>
        <p:nvPicPr>
          <p:cNvPr id="7" name="Gráfico 6" descr="Aula">
            <a:extLst>
              <a:ext uri="{FF2B5EF4-FFF2-40B4-BE49-F238E27FC236}">
                <a16:creationId xmlns:a16="http://schemas.microsoft.com/office/drawing/2014/main" id="{A1D88B46-3DA7-46C9-B3A4-674FA49C3E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2747" y="2730624"/>
            <a:ext cx="698376" cy="69837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8A90D4A-9CE6-4508-A6BD-BF0287527337}"/>
              </a:ext>
            </a:extLst>
          </p:cNvPr>
          <p:cNvSpPr txBox="1"/>
          <p:nvPr/>
        </p:nvSpPr>
        <p:spPr>
          <a:xfrm>
            <a:off x="1415818" y="2867995"/>
            <a:ext cx="7798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026F94">
                    <a:lumMod val="50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Todas las escuelas ofrecen cursos a sus docentes</a:t>
            </a:r>
            <a:endParaRPr lang="es-CL" sz="2800" dirty="0">
              <a:solidFill>
                <a:srgbClr val="026F94">
                  <a:lumMod val="50000"/>
                </a:srgbClr>
              </a:solidFill>
            </a:endParaRPr>
          </a:p>
        </p:txBody>
      </p:sp>
      <p:pic>
        <p:nvPicPr>
          <p:cNvPr id="13" name="Gráfico 12" descr="Diana">
            <a:extLst>
              <a:ext uri="{FF2B5EF4-FFF2-40B4-BE49-F238E27FC236}">
                <a16:creationId xmlns:a16="http://schemas.microsoft.com/office/drawing/2014/main" id="{3C471CA4-3AD8-47D0-AD4B-191397FFA7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911" y="4048687"/>
            <a:ext cx="777029" cy="77702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F5229CE-AE2F-4131-859B-BE26A39F6B46}"/>
              </a:ext>
            </a:extLst>
          </p:cNvPr>
          <p:cNvSpPr txBox="1"/>
          <p:nvPr/>
        </p:nvSpPr>
        <p:spPr>
          <a:xfrm>
            <a:off x="1471530" y="4217796"/>
            <a:ext cx="8514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026F94">
                    <a:lumMod val="50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 foco en competencias y habilidades</a:t>
            </a:r>
            <a:endParaRPr lang="es-CL" sz="2800" dirty="0">
              <a:solidFill>
                <a:srgbClr val="026F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07368" y="188640"/>
            <a:ext cx="9578280" cy="132556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Formación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de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formadores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virtuales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b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elementos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específicos</a:t>
            </a:r>
            <a:endParaRPr lang="en-US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8613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áfico 2" descr="Piezas de rompecabezas">
            <a:extLst>
              <a:ext uri="{FF2B5EF4-FFF2-40B4-BE49-F238E27FC236}">
                <a16:creationId xmlns:a16="http://schemas.microsoft.com/office/drawing/2014/main" id="{7BFDAE83-E01F-46E5-834B-B335BB460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898" y="1431376"/>
            <a:ext cx="655787" cy="65578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A5274F4-673E-4E1A-9640-54956C97E980}"/>
              </a:ext>
            </a:extLst>
          </p:cNvPr>
          <p:cNvSpPr txBox="1"/>
          <p:nvPr/>
        </p:nvSpPr>
        <p:spPr>
          <a:xfrm>
            <a:off x="1156184" y="1627679"/>
            <a:ext cx="633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Presenciales / totalmente en línea / b-</a:t>
            </a:r>
            <a:r>
              <a:rPr lang="es-CL" dirty="0" err="1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learning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5815D1A-D335-4DF9-925B-EA63E5BF2DA3}"/>
              </a:ext>
            </a:extLst>
          </p:cNvPr>
          <p:cNvSpPr txBox="1"/>
          <p:nvPr/>
        </p:nvSpPr>
        <p:spPr>
          <a:xfrm>
            <a:off x="1183770" y="2191319"/>
            <a:ext cx="633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Algunas incluyen diseño curricular y evaluación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5707268-01B0-45B7-88C7-CAB2F3EDED59}"/>
              </a:ext>
            </a:extLst>
          </p:cNvPr>
          <p:cNvSpPr txBox="1"/>
          <p:nvPr/>
        </p:nvSpPr>
        <p:spPr>
          <a:xfrm>
            <a:off x="1165853" y="2766457"/>
            <a:ext cx="9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Algunas incluyen requisitos de ingreso para docentes (jurídicos / tecnológicos) 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64B6FAE-5945-4DAB-8F4C-E55AC6908798}"/>
              </a:ext>
            </a:extLst>
          </p:cNvPr>
          <p:cNvSpPr txBox="1"/>
          <p:nvPr/>
        </p:nvSpPr>
        <p:spPr>
          <a:xfrm>
            <a:off x="1127448" y="3360705"/>
            <a:ext cx="9937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Algunas reportan tratamiento especial para docentes sin experiencia virtual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5427757-748A-4619-9661-4FDC1795E3A9}"/>
              </a:ext>
            </a:extLst>
          </p:cNvPr>
          <p:cNvSpPr txBox="1"/>
          <p:nvPr/>
        </p:nvSpPr>
        <p:spPr>
          <a:xfrm>
            <a:off x="1213317" y="3910505"/>
            <a:ext cx="633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Brasil: </a:t>
            </a:r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cursos dirigidos a funcionarios de la propia escuela 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5703E4-F633-4392-BADF-BC129A3A5958}"/>
              </a:ext>
            </a:extLst>
          </p:cNvPr>
          <p:cNvSpPr txBox="1"/>
          <p:nvPr/>
        </p:nvSpPr>
        <p:spPr>
          <a:xfrm>
            <a:off x="1232790" y="4442313"/>
            <a:ext cx="633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Colombia:</a:t>
            </a:r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diplomado en formación judicial 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9227502-2D92-4CF7-81B3-B2AE0C1FA813}"/>
              </a:ext>
            </a:extLst>
          </p:cNvPr>
          <p:cNvSpPr txBox="1"/>
          <p:nvPr/>
        </p:nvSpPr>
        <p:spPr>
          <a:xfrm>
            <a:off x="1252736" y="5045655"/>
            <a:ext cx="633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España:</a:t>
            </a:r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cursos dirigidos a jueces tutores de pasantías 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FC35F1A-6F22-4828-9B41-41EA8ED170EA}"/>
              </a:ext>
            </a:extLst>
          </p:cNvPr>
          <p:cNvSpPr txBox="1"/>
          <p:nvPr/>
        </p:nvSpPr>
        <p:spPr>
          <a:xfrm>
            <a:off x="1250303" y="5630810"/>
            <a:ext cx="9937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Nicaragua: </a:t>
            </a:r>
            <a:r>
              <a:rPr lang="es-CL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releva características del docente a cargo de la formación de formadores virtuales</a:t>
            </a: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30" name="Gráfico 29" descr="Crecimiento empresarial">
            <a:extLst>
              <a:ext uri="{FF2B5EF4-FFF2-40B4-BE49-F238E27FC236}">
                <a16:creationId xmlns:a16="http://schemas.microsoft.com/office/drawing/2014/main" id="{5BEF3D48-46C2-483F-BB8C-60EC673C21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572" y="2191319"/>
            <a:ext cx="575138" cy="575138"/>
          </a:xfrm>
          <a:prstGeom prst="rect">
            <a:avLst/>
          </a:prstGeom>
        </p:spPr>
      </p:pic>
      <p:pic>
        <p:nvPicPr>
          <p:cNvPr id="32" name="Gráfico 31" descr="Clave">
            <a:extLst>
              <a:ext uri="{FF2B5EF4-FFF2-40B4-BE49-F238E27FC236}">
                <a16:creationId xmlns:a16="http://schemas.microsoft.com/office/drawing/2014/main" id="{D8F15289-1F20-418A-AF23-4113075F83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360" y="2785567"/>
            <a:ext cx="571350" cy="575138"/>
          </a:xfrm>
          <a:prstGeom prst="rect">
            <a:avLst/>
          </a:prstGeom>
        </p:spPr>
      </p:pic>
      <p:pic>
        <p:nvPicPr>
          <p:cNvPr id="34" name="Gráfico 33" descr="Bombilla y engranaje">
            <a:extLst>
              <a:ext uri="{FF2B5EF4-FFF2-40B4-BE49-F238E27FC236}">
                <a16:creationId xmlns:a16="http://schemas.microsoft.com/office/drawing/2014/main" id="{FDD2136D-AFCC-4F79-8B05-3DB551A02B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1571" y="3329914"/>
            <a:ext cx="571350" cy="5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7" grpId="0"/>
      <p:bldP spid="20" grpId="0"/>
      <p:bldP spid="24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07368" y="188640"/>
            <a:ext cx="9578280" cy="132556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Recursos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para la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virtualización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b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elementos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comunes</a:t>
            </a:r>
            <a:endParaRPr lang="en-US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8613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3898347-4155-4168-BAE0-AEA075FC7C77}"/>
              </a:ext>
            </a:extLst>
          </p:cNvPr>
          <p:cNvSpPr txBox="1"/>
          <p:nvPr/>
        </p:nvSpPr>
        <p:spPr>
          <a:xfrm>
            <a:off x="1445638" y="1702382"/>
            <a:ext cx="9578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Plataformas: Moodle, Zoom, </a:t>
            </a:r>
            <a:r>
              <a:rPr lang="es-CL" sz="2800" dirty="0" err="1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Teams</a:t>
            </a:r>
            <a:r>
              <a:rPr lang="es-CL" sz="28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son las más utilizadas</a:t>
            </a:r>
            <a:endParaRPr lang="es-CL" sz="2800" dirty="0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B2F03B9-5E0D-4A58-8931-EDD7EF3C4135}"/>
              </a:ext>
            </a:extLst>
          </p:cNvPr>
          <p:cNvSpPr txBox="1"/>
          <p:nvPr/>
        </p:nvSpPr>
        <p:spPr>
          <a:xfrm>
            <a:off x="1402276" y="2602328"/>
            <a:ext cx="102215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Similitud en lo metodológico: foros, prácticas individuales o colectivas, resolución de casos, redacción de textos, cuestionarios, chats, elaboración de videos, etc.</a:t>
            </a:r>
            <a:endParaRPr lang="es-CL" sz="2800" dirty="0">
              <a:solidFill>
                <a:prstClr val="black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5D259A-EE2D-43EA-B9B0-2B7195973D29}"/>
              </a:ext>
            </a:extLst>
          </p:cNvPr>
          <p:cNvSpPr txBox="1"/>
          <p:nvPr/>
        </p:nvSpPr>
        <p:spPr>
          <a:xfrm>
            <a:off x="1445638" y="4364049"/>
            <a:ext cx="102215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Similitud en recursos audiovisuales: textos, imágenes, videos, audio, animaciones, esquemas, infografías, etc.</a:t>
            </a:r>
            <a:endParaRPr lang="es-CL" sz="2800" dirty="0">
              <a:solidFill>
                <a:prstClr val="black"/>
              </a:solidFill>
            </a:endParaRPr>
          </a:p>
        </p:txBody>
      </p:sp>
      <p:pic>
        <p:nvPicPr>
          <p:cNvPr id="10" name="Gráfico 9" descr="Transmisión">
            <a:extLst>
              <a:ext uri="{FF2B5EF4-FFF2-40B4-BE49-F238E27FC236}">
                <a16:creationId xmlns:a16="http://schemas.microsoft.com/office/drawing/2014/main" id="{3429B723-1914-4F19-98D8-9693B0807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672" y="1490133"/>
            <a:ext cx="914400" cy="914400"/>
          </a:xfrm>
          <a:prstGeom prst="rect">
            <a:avLst/>
          </a:prstGeom>
        </p:spPr>
      </p:pic>
      <p:pic>
        <p:nvPicPr>
          <p:cNvPr id="19" name="Gráfico 18" descr="Usuarios">
            <a:extLst>
              <a:ext uri="{FF2B5EF4-FFF2-40B4-BE49-F238E27FC236}">
                <a16:creationId xmlns:a16="http://schemas.microsoft.com/office/drawing/2014/main" id="{1369FA90-3F3E-4C00-A147-AA8D1A47E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72" y="2797373"/>
            <a:ext cx="914400" cy="914400"/>
          </a:xfrm>
          <a:prstGeom prst="rect">
            <a:avLst/>
          </a:prstGeom>
        </p:spPr>
      </p:pic>
      <p:pic>
        <p:nvPicPr>
          <p:cNvPr id="21" name="Gráfico 20" descr="Presentación con gráfico circular">
            <a:extLst>
              <a:ext uri="{FF2B5EF4-FFF2-40B4-BE49-F238E27FC236}">
                <a16:creationId xmlns:a16="http://schemas.microsoft.com/office/drawing/2014/main" id="{4F190EDB-3EB6-4E7E-B808-AD883FA4E0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672" y="44037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07368" y="188640"/>
            <a:ext cx="9578280" cy="132556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Recursos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para la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virtualización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b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elementos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específicos</a:t>
            </a:r>
            <a:endParaRPr lang="en-US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8613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3F2D49-B0C7-447D-AE18-C47F011AC663}"/>
              </a:ext>
            </a:extLst>
          </p:cNvPr>
          <p:cNvSpPr txBox="1"/>
          <p:nvPr/>
        </p:nvSpPr>
        <p:spPr>
          <a:xfrm>
            <a:off x="1487488" y="2000011"/>
            <a:ext cx="10297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Costa Rica y España: </a:t>
            </a:r>
            <a:r>
              <a:rPr lang="es-CL" sz="28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importancia de las bibliotecas digitales</a:t>
            </a:r>
            <a:endParaRPr lang="es-CL" sz="2800" dirty="0">
              <a:solidFill>
                <a:prstClr val="black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36C809-CAEA-4685-9738-3CD102E60EBF}"/>
              </a:ext>
            </a:extLst>
          </p:cNvPr>
          <p:cNvSpPr txBox="1"/>
          <p:nvPr/>
        </p:nvSpPr>
        <p:spPr>
          <a:xfrm>
            <a:off x="1559496" y="2943091"/>
            <a:ext cx="8832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España: </a:t>
            </a:r>
            <a:r>
              <a:rPr lang="es-CL" sz="28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 tutoría como un recurso relevante</a:t>
            </a:r>
            <a:endParaRPr lang="es-CL" sz="2800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097392-19DA-409E-AA04-03E889686FA0}"/>
              </a:ext>
            </a:extLst>
          </p:cNvPr>
          <p:cNvSpPr txBox="1"/>
          <p:nvPr/>
        </p:nvSpPr>
        <p:spPr>
          <a:xfrm>
            <a:off x="1559496" y="4005064"/>
            <a:ext cx="9433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Guatemala:</a:t>
            </a:r>
            <a:r>
              <a:rPr lang="es-CL" sz="28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guías específicas para el uso de recursos</a:t>
            </a:r>
            <a:endParaRPr lang="es-CL" sz="2800" dirty="0">
              <a:solidFill>
                <a:prstClr val="black"/>
              </a:solidFill>
            </a:endParaRPr>
          </a:p>
        </p:txBody>
      </p:sp>
      <p:pic>
        <p:nvPicPr>
          <p:cNvPr id="6" name="Gráfico 5" descr="Descargar desde la nube">
            <a:extLst>
              <a:ext uri="{FF2B5EF4-FFF2-40B4-BE49-F238E27FC236}">
                <a16:creationId xmlns:a16="http://schemas.microsoft.com/office/drawing/2014/main" id="{988BAE87-F39E-4E3A-A6E6-0F18C7A19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3" y="1901840"/>
            <a:ext cx="582351" cy="582351"/>
          </a:xfrm>
          <a:prstGeom prst="rect">
            <a:avLst/>
          </a:prstGeom>
        </p:spPr>
      </p:pic>
      <p:pic>
        <p:nvPicPr>
          <p:cNvPr id="9" name="Gráfico 8" descr="Preguntas">
            <a:extLst>
              <a:ext uri="{FF2B5EF4-FFF2-40B4-BE49-F238E27FC236}">
                <a16:creationId xmlns:a16="http://schemas.microsoft.com/office/drawing/2014/main" id="{3D9A0F0E-491A-45E6-9550-193B9D1E82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208" y="2871072"/>
            <a:ext cx="595239" cy="595239"/>
          </a:xfrm>
          <a:prstGeom prst="rect">
            <a:avLst/>
          </a:prstGeom>
        </p:spPr>
      </p:pic>
      <p:pic>
        <p:nvPicPr>
          <p:cNvPr id="20" name="Gráfico 19" descr="Acercar">
            <a:extLst>
              <a:ext uri="{FF2B5EF4-FFF2-40B4-BE49-F238E27FC236}">
                <a16:creationId xmlns:a16="http://schemas.microsoft.com/office/drawing/2014/main" id="{99645519-3146-4770-8B74-B7E223B8F8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782" y="3900175"/>
            <a:ext cx="611674" cy="6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07368" y="188640"/>
            <a:ext cx="9578280" cy="132556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Evaluación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del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aprendizaje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en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línea</a:t>
            </a: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b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en-US" sz="3200" i="1" dirty="0" err="1">
                <a:solidFill>
                  <a:srgbClr val="002060"/>
                </a:solidFill>
                <a:latin typeface="Georgia" panose="02040502050405020303" pitchFamily="18" charset="0"/>
              </a:rPr>
              <a:t>elemento</a:t>
            </a:r>
            <a:r>
              <a:rPr lang="en-US" sz="3200" i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Georgia" panose="02040502050405020303" pitchFamily="18" charset="0"/>
              </a:rPr>
              <a:t>común</a:t>
            </a:r>
            <a:r>
              <a:rPr lang="en-US" sz="3200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</a:p>
        </p:txBody>
      </p:sp>
      <p:pic>
        <p:nvPicPr>
          <p:cNvPr id="8" name="Picture 2" descr="Resultado de imagen de academia judicial">
            <a:extLst>
              <a:ext uri="{FF2B5EF4-FFF2-40B4-BE49-F238E27FC236}">
                <a16:creationId xmlns:a16="http://schemas.microsoft.com/office/drawing/2014/main" id="{54B1809D-7336-4061-A209-BECE1D93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86131"/>
            <a:ext cx="1872208" cy="8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B064B1A-2088-416E-8743-77E1ACA05159}"/>
              </a:ext>
            </a:extLst>
          </p:cNvPr>
          <p:cNvSpPr txBox="1"/>
          <p:nvPr/>
        </p:nvSpPr>
        <p:spPr>
          <a:xfrm>
            <a:off x="1191680" y="1674674"/>
            <a:ext cx="100811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No siempre hablamos de lo mismo cuando hablamos de evaluación, aunque las respuestas oscilan, básicamente, entre dos conceptos: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Reacción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Aprendizaje</a:t>
            </a:r>
          </a:p>
          <a:p>
            <a:r>
              <a:rPr lang="es-CL" sz="24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No se observaron evaluaciones de transferencia e impacto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9FDD54-C136-4E16-A050-9C57D5BF2D95}"/>
              </a:ext>
            </a:extLst>
          </p:cNvPr>
          <p:cNvSpPr txBox="1"/>
          <p:nvPr/>
        </p:nvSpPr>
        <p:spPr>
          <a:xfrm>
            <a:off x="1191680" y="4077072"/>
            <a:ext cx="98650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Similares instrumentos de evaluación: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Encuestas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1F4E7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Evaluaciones formativas (para medir conocimientos adquiridos o aplicación de los mismos)</a:t>
            </a:r>
            <a:endParaRPr lang="es-CL" sz="2400" dirty="0">
              <a:solidFill>
                <a:prstClr val="black"/>
              </a:solidFill>
            </a:endParaRPr>
          </a:p>
        </p:txBody>
      </p:sp>
      <p:pic>
        <p:nvPicPr>
          <p:cNvPr id="5" name="Gráfico 4" descr="Cabeza con engranajes">
            <a:extLst>
              <a:ext uri="{FF2B5EF4-FFF2-40B4-BE49-F238E27FC236}">
                <a16:creationId xmlns:a16="http://schemas.microsoft.com/office/drawing/2014/main" id="{376FEDE8-3109-467C-B2FA-16D8CA6AB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280" y="4293096"/>
            <a:ext cx="720080" cy="720080"/>
          </a:xfrm>
          <a:prstGeom prst="rect">
            <a:avLst/>
          </a:prstGeom>
        </p:spPr>
      </p:pic>
      <p:pic>
        <p:nvPicPr>
          <p:cNvPr id="7" name="Gráfico 6" descr="Periódico">
            <a:extLst>
              <a:ext uri="{FF2B5EF4-FFF2-40B4-BE49-F238E27FC236}">
                <a16:creationId xmlns:a16="http://schemas.microsoft.com/office/drawing/2014/main" id="{BFD84E90-0EA4-43DD-A952-0612EA8298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120" y="188123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1028</Words>
  <Application>Microsoft Office PowerPoint</Application>
  <PresentationFormat>Panorámica</PresentationFormat>
  <Paragraphs>131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Tahoma</vt:lpstr>
      <vt:lpstr>Times</vt:lpstr>
      <vt:lpstr>Tema de Office</vt:lpstr>
      <vt:lpstr>Presentación de PowerPoint</vt:lpstr>
      <vt:lpstr>Objetivo</vt:lpstr>
      <vt:lpstr>Catastro de informaciones y recursos recibidos de Escuelas Judiciales (síntesis)</vt:lpstr>
      <vt:lpstr>Respuestas de 7 Escuelas Judiciales</vt:lpstr>
      <vt:lpstr>Formación de formadores virtuales: elementos comunes</vt:lpstr>
      <vt:lpstr>Formación de formadores virtuales: elementos específicos</vt:lpstr>
      <vt:lpstr>Recursos para la virtualización: elementos comunes</vt:lpstr>
      <vt:lpstr>Recursos para la virtualización: elementos específicos</vt:lpstr>
      <vt:lpstr>Evaluación del aprendizaje en línea: “elemento común”</vt:lpstr>
      <vt:lpstr>Evaluación del aprendizaje en línea: elementos específicos</vt:lpstr>
      <vt:lpstr>Consenso:  “lo virtual” es distinto a lo presencial y no debe transformase en un mero “repositorio” o en una “réplica” de lo presencial</vt:lpstr>
      <vt:lpstr>Síntesis de revisión de literatura:  Ámbitos y competencias de docencia en línea </vt:lpstr>
      <vt:lpstr>Aproximación por las tareas críticas y competencias necesarias</vt:lpstr>
      <vt:lpstr>Maletín de herramientas de apoyo a la docencia virtual</vt:lpstr>
      <vt:lpstr>Drive compartido desde la AJ: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Villareal</dc:creator>
  <cp:lastModifiedBy>David Asunción Soriano</cp:lastModifiedBy>
  <cp:revision>28</cp:revision>
  <dcterms:created xsi:type="dcterms:W3CDTF">2023-02-16T15:59:03Z</dcterms:created>
  <dcterms:modified xsi:type="dcterms:W3CDTF">2023-11-08T09:00:13Z</dcterms:modified>
</cp:coreProperties>
</file>